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workshopping title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Pandemic Stock Market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Seemed a bit vague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5b721a77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5b721a77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5b721a774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5b721a774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5b721a774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5b721a774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5b721a774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5b721a774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fe9d75e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fe9d75e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fe9d75e6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fe9d75e6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fe9d75e6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fe9d75e6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fe9d75e6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fe9d75e6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651143d8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651143d8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6bdc0d49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6bdc0d49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fe9d75e6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fe9d75e6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6bdc0d49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6bdc0d49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6bdc0d49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6bdc0d49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651143d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651143d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651143d8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651143d8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fe9d75e6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fe9d75e6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fe9d7628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fe9d7628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Hypothesized that employing a simple investment strategy with market-standard ‘blue-chip stocks’ (META, AAPL, AMZN, NFLX, GOOG, MSFT) would yield the highest return on investment for retail investors, compared to returns from the S&amp;P 500 or various cryptocurrencies and meme tokens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fe9d75e6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fe9d75e6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00324e6b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00324e6b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figures are from a research paper on investor behavior during the pandemic, sourced from the NIH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start off here is a timeline of key events during the investment period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Pandemic was declared by the WHO on March 11th, 2020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Dow Jones Industrial Average saw a 9.99% drop on March 12th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Lockdowns are in red, the US initiated ours on March 20th - denoting the start of unemployment payments for many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Unemployment increased for workers who could not WFH, reaching a peak of 14.8% in April 2020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Stimulus Payments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CARES Act - April 2020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Consolidated Appropriations Act - Dec 2020 through 2021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American Rescue Plan Act - March 2021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00324e6b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00324e6b9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All of this money flushed into the system led to speculation in the stock market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lang="en" sz="1200">
                <a:solidFill>
                  <a:schemeClr val="dk1"/>
                </a:solidFill>
              </a:rPr>
              <a:t>There were 3 stimulus payments during our time window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CARES Act (March 2020) - $2.2 trillion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Consolidated Appropriations Act, 2021 (December 2020) - $900 billion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American Rescue Plan Act (March 2021) - $1.9 trillion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https://www.pandemicoversight.gov/news/articles/how-much-money-did-pandemic-unemployment-programs-pay-out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00324e6b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00324e6b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that same timeline, how did the events affect investor behavior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can see, speculation and trading intensity increased across all fronts, most significantly in index funds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Investors, on average, increased their brokerage deposits, opened more new accounts, and established more new positions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 average, weekly trading intensity increased by 13.9% as the number of COVID-19 cases doubled throughout the pandemic</a:t>
            </a:r>
            <a:endParaRPr sz="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Trading intensity</a:t>
            </a: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denotes the number of trades in a given week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00324e6b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00324e6b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032"/>
                </a:solidFill>
              </a:rPr>
              <a:t>One thing to note: while trading increased across the board throughout the pandemic, following the WHO announcement, the dow Jones Industrial Average dropped 10% on March 12th, and as a result investors significantly reduced their usage of leverage, or investing on borrowed money - indicating some caution</a:t>
            </a:r>
            <a:endParaRPr>
              <a:solidFill>
                <a:srgbClr val="2C303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fe9d75e6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fe9d75e6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6161"/>
                </a:solidFill>
                <a:latin typeface="Roboto"/>
                <a:ea typeface="Roboto"/>
                <a:cs typeface="Roboto"/>
                <a:sym typeface="Roboto"/>
              </a:rPr>
              <a:t>Increased trading activity across the board</a:t>
            </a:r>
            <a:endParaRPr b="1">
              <a:solidFill>
                <a:srgbClr val="61616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Roboto"/>
                <a:ea typeface="Roboto"/>
                <a:cs typeface="Roboto"/>
                <a:sym typeface="Roboto"/>
              </a:rPr>
              <a:t>The historical data shows a correlation between COVID-19 cases and weekly trading intensity. Every time the # of cases doubled, there was, on average, a 13.9% increase in trading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You might think that with the economic uncertainty during the pandemic that investor's risk appetite would shrink and investing would downtrend.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And for some it certainly did, notably seniors and older Americans who turned to government securities and bonds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overall investor's appetite for risk notably increased as evidenced by (source)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because the government stimulus pumped 4 trillion dollars artificially into the system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After which, we know that young working men with disposable income particularly turned to speculation, especially in cryptocurrencies (lead into Brian's crypto analysis) which were already making quite a buzz (lead in to Wood's twitter analysis)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advisor/investing/cryptocurrency/what-is-cryptocurrenc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quote/META/history?p=MET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nbc.com/2021/01/22/gamestop-soars-nearly-70percent-trading-briefly-halted-amid-epic-short-squeeze.html" TargetMode="External"/><Relationship Id="rId4" Type="http://schemas.openxmlformats.org/officeDocument/2006/relationships/hyperlink" Target="https://www.forbes.com/advisor/investing/cryptocurrency/what-is-cryptocurrenc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630950"/>
            <a:ext cx="81231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COVID19 Investment Strategy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627725" y="4039925"/>
            <a:ext cx="5076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Brian Nagle, Wood Walker, Elona Xhikola, Casey Hojecki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Methodology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l="5473" r="7509" b="5311"/>
          <a:stretch/>
        </p:blipFill>
        <p:spPr>
          <a:xfrm>
            <a:off x="4646775" y="1321425"/>
            <a:ext cx="3925724" cy="24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l="59207" t="21826" r="8037" b="53183"/>
          <a:stretch/>
        </p:blipFill>
        <p:spPr>
          <a:xfrm>
            <a:off x="6863350" y="2628594"/>
            <a:ext cx="1709151" cy="73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9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Sources:  kaggle.com and finance.yahoo.com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Read CSV data using Pandas and PETL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Identified  fields, rows, and columns names 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r="1166"/>
          <a:stretch/>
        </p:blipFill>
        <p:spPr>
          <a:xfrm>
            <a:off x="4201800" y="1615600"/>
            <a:ext cx="4771400" cy="307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2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the dataset to prepare for our analysis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Isolated date range of interest (2019-2022)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Dropped columns: Adjusted Close; Volume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Generated new column: Percentage Difference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663" y="232188"/>
            <a:ext cx="4087367" cy="467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ERD created using QuickDBD</a:t>
            </a:r>
            <a:endParaRPr/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 created and data files uploaded to PostgreSQL using pgAdmin</a:t>
            </a:r>
            <a:endParaRPr/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Extraction from new db demonstrated using pandas.read_sql functionality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050" y="1152485"/>
            <a:ext cx="4267201" cy="218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Chip Stocks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Blue Chip stocks and FAANG?	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Chip stocks are well established, high market share and proven to be profitable companies.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Companies that are viewed as relatively safer investments compared to lesser known startups or volatile investments.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FAANG is one of the most widely known group of Blue Chip stocks consisting of Facebook(META), Apple (AAPL), Amazon (AMZN), Netflix (NFLX) and Alphabet (GOOG formerly Google).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of August 2023 these 5 stocks alone make up nearly 15% of the S&amp;P 500. Which is an index fund containing the top 500 stocks of the US economy, largely considered an accurate projection of the US economy as a whole.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With the addition of Microsoft, that crosses the 20% marker making them a sizeable portion of the US economy and also with that, remarkably safe investments. (Velasquez, 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Cryptocurrencies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Crypto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cryptocurrency is a digital, encrypted, and decentralized medium of exchange. Unlike the U.S. Dollar or the Euro, there is no central authority that manages and maintains the value of a cryptocurrency. Instead, these tasks are broadly distributed among a cryptocurrency’s users via the internet.  The most popular forms of cryptocurrency is Bitcoin and Ethereum. 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Is Cryptocurrency? – Forbes Advisor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and Stock Market Mapping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  Cryptocurrency and Stock Market distribution:</a:t>
            </a:r>
            <a:endParaRPr sz="1800" b="1"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United States, China, and Japan often lead in crypto market capitalization.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Emerging markets like India and Nigeria show growing interest and adoption.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Regulatory environments impact distribution patterns.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U.S. dominates the global stock market with a significant share.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Developed economies in Europe and Asia contribute significantly.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Emerging markets play a growing role in global capitalization.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Different countries exhibit varying degrees of involvement in crypto and stock markets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Regulatory frameworks and cultural factors influence the distribution.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575" y="1278301"/>
            <a:ext cx="3966675" cy="2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6207950" y="1709325"/>
            <a:ext cx="2455200" cy="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0" y="435100"/>
            <a:ext cx="4517600" cy="4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475" y="470063"/>
            <a:ext cx="4685100" cy="42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Folium Python library - Mapping</a:t>
            </a:r>
            <a:endParaRPr sz="1800" b="1"/>
          </a:p>
        </p:txBody>
      </p:sp>
      <p:sp>
        <p:nvSpPr>
          <p:cNvPr id="196" name="Google Shape;19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Folium is a Python library for creating interactive maps. It's built on Leaflet and simplifies the process of visualizing geospatial data, allowing users to generate maps with markers, pop-ups, and overlays directly from Python code. It's commonly used in data science and geography for its simplicity and integration with other Python tools.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400" y="2882525"/>
            <a:ext cx="4731725" cy="1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Crypto Mapping</a:t>
            </a:r>
            <a:endParaRPr sz="1800" b="1"/>
          </a:p>
        </p:txBody>
      </p:sp>
      <p:sp>
        <p:nvSpPr>
          <p:cNvPr id="203" name="Google Shape;20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600"/>
            <a:ext cx="4878424" cy="33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5368825" y="1170600"/>
            <a:ext cx="3822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❏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Total Population 2023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❏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Crypto Ownership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❏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46 States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200" y="2277775"/>
            <a:ext cx="3395325" cy="22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Stock Market Mapping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 rotWithShape="1">
          <a:blip r:embed="rId3">
            <a:alphaModFix/>
          </a:blip>
          <a:srcRect l="1160" r="2127"/>
          <a:stretch/>
        </p:blipFill>
        <p:spPr>
          <a:xfrm>
            <a:off x="169125" y="1426975"/>
            <a:ext cx="4358348" cy="28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600" y="2074500"/>
            <a:ext cx="4202875" cy="22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/>
        </p:nvSpPr>
        <p:spPr>
          <a:xfrm>
            <a:off x="4840500" y="1320850"/>
            <a:ext cx="356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4677325" y="1281975"/>
            <a:ext cx="4040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❏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101 Countries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❏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GDP Per Capita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❏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Total market cap of_GDP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❏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Number of domestic companies listed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311700" y="898070"/>
            <a:ext cx="8520600" cy="3967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Ortmann R, Pelster M, Wengerek ST. </a:t>
            </a:r>
            <a:r>
              <a:rPr lang="en" sz="1300" i="1" dirty="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COVID-19 and investor behavior</a:t>
            </a:r>
            <a:r>
              <a:rPr lang="en" sz="1300" dirty="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Finance Research Letters. 2020 Nov;37:101717. doi: 10.1016/j.frl.2020.101717. Epub 2020 Aug 8. PMID: 32837386; PMCID: PMC7414361.</a:t>
            </a:r>
            <a:endParaRPr sz="14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</a:rPr>
              <a:t>https://www.ncbi.nlm.nih.gov/pmc/articles/PMC7414361/</a:t>
            </a:r>
            <a:endParaRPr sz="14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https://finance.yahoo.com/quote/META/history?p=META</a:t>
            </a:r>
            <a:endParaRPr sz="14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</a:rPr>
              <a:t>https://www.pandemicoversight.gov/data-interactive-tools/data-stories/update-three-rounds-stimulus-checks-see-how-many-went-out-and</a:t>
            </a:r>
            <a:endParaRPr sz="14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</a:rPr>
              <a:t>https://www.pandemicoversight.gov/news/articles/how-much-money-did-pandemic-unemployment-programs-pay-out</a:t>
            </a:r>
            <a:endParaRPr sz="14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</a:rPr>
              <a:t>Ashford, K. (2023, February 16). </a:t>
            </a:r>
            <a:r>
              <a:rPr lang="en" sz="1400" i="1" dirty="0">
                <a:solidFill>
                  <a:schemeClr val="accent4"/>
                </a:solidFill>
              </a:rPr>
              <a:t>What is Cryptocurrency?</a:t>
            </a:r>
            <a:r>
              <a:rPr lang="en" sz="1400" dirty="0">
                <a:solidFill>
                  <a:schemeClr val="accent4"/>
                </a:solidFill>
              </a:rPr>
              <a:t> Forbes. </a:t>
            </a:r>
            <a:r>
              <a:rPr lang="en" sz="1400" u="sng" dirty="0">
                <a:solidFill>
                  <a:schemeClr val="hlink"/>
                </a:solidFill>
                <a:hlinkClick r:id="rId4"/>
              </a:rPr>
              <a:t>https://www.forbes.com/advisor/investing/cryptocurrency/what-is-cryptocurrency/</a:t>
            </a:r>
            <a:endParaRPr sz="14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4"/>
                </a:solidFill>
              </a:rPr>
              <a:t>Velasquez, V. (2023, August 29). Top 10 S&amp;P 500 Stocks by Index Weight. Retrieved from Investopedia: https://www.investopedia.com/top-10-s-and-p-500-stocks-by-index-weight-4843111</a:t>
            </a:r>
            <a:endParaRPr sz="14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chemeClr val="accent4"/>
                </a:solidFill>
                <a:hlinkClick r:id="rId5"/>
              </a:rPr>
              <a:t>https://www.cnbc.com/2021/01/22/gamestop-soars-nearly-70percent-trading-briefly-halted-amid-epic-short-squeeze.html</a:t>
            </a:r>
            <a:endParaRPr lang="en" sz="14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accent4"/>
                </a:solidFill>
              </a:rPr>
              <a:t>https://www.forbes.com/advisor/investing/cryptocurrency/what-is-cryptocurrency/</a:t>
            </a:r>
            <a:endParaRPr sz="14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9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investment strategy targeting market-standard blue-chip stocks will yield the highest ROI for retail investors during the COVID19 pandemic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Assumed a starting budget of $1000 and monthly contributions of $100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blue-chips: (META, AAPL, AMZN, NFLX, GOOG, MSFT)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Comparison groups: S&amp;P 500, cryptocurrencies, and meme tokens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375" y="1309200"/>
            <a:ext cx="2851825" cy="18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Context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000" y="1139225"/>
            <a:ext cx="4297550" cy="28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632025" y="658750"/>
            <a:ext cx="7726800" cy="41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Key Events</a:t>
            </a:r>
            <a:endParaRPr b="1"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l="16957"/>
          <a:stretch/>
        </p:blipFill>
        <p:spPr>
          <a:xfrm>
            <a:off x="997000" y="804275"/>
            <a:ext cx="7064776" cy="39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11700" y="4718000"/>
            <a:ext cx="487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Ortman et al. </a:t>
            </a:r>
            <a:r>
              <a:rPr lang="en" sz="1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COVID-19 and investor behavior.</a:t>
            </a:r>
            <a:r>
              <a:rPr lang="en" sz="1300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doi: 10.1016/j.frl.2020.101717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Government</a:t>
            </a:r>
            <a:r>
              <a:rPr lang="en"/>
              <a:t> </a:t>
            </a:r>
            <a:r>
              <a:rPr lang="en" b="1"/>
              <a:t>Stimulus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Unemployment Payments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Unemployment reached a peak of 14.8% in April 2020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~$600 billion total payments across 3 programs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Stimulus Payments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CARES Act - April 2020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Consolidated Appropriations Act - Dec 2020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American Rescue Plan Act - March 2021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Total Distributed 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$4 trillion flushed into economy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350" y="2306650"/>
            <a:ext cx="3458424" cy="23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232525" y="4612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pandemicoversight.gov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Trading Intensity</a:t>
            </a:r>
            <a:endParaRPr b="1"/>
          </a:p>
        </p:txBody>
      </p:sp>
      <p:sp>
        <p:nvSpPr>
          <p:cNvPr id="101" name="Google Shape;101;p19"/>
          <p:cNvSpPr/>
          <p:nvPr/>
        </p:nvSpPr>
        <p:spPr>
          <a:xfrm>
            <a:off x="685450" y="698725"/>
            <a:ext cx="7762500" cy="413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06950" y="4753600"/>
            <a:ext cx="4878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Ortman et al. </a:t>
            </a:r>
            <a:r>
              <a:rPr lang="en" sz="1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COVID-19 and investor behavior.</a:t>
            </a:r>
            <a:r>
              <a:rPr lang="en" sz="1300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doi: 10.1016/j.frl.2020.101717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63" y="863400"/>
            <a:ext cx="6849473" cy="38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Leverage</a:t>
            </a:r>
            <a:endParaRPr b="1"/>
          </a:p>
        </p:txBody>
      </p:sp>
      <p:sp>
        <p:nvSpPr>
          <p:cNvPr id="109" name="Google Shape;109;p20"/>
          <p:cNvSpPr/>
          <p:nvPr/>
        </p:nvSpPr>
        <p:spPr>
          <a:xfrm>
            <a:off x="567750" y="876763"/>
            <a:ext cx="8008500" cy="396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t="3031" b="1947"/>
          <a:stretch/>
        </p:blipFill>
        <p:spPr>
          <a:xfrm>
            <a:off x="1053525" y="1077600"/>
            <a:ext cx="7036949" cy="35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106950" y="4753600"/>
            <a:ext cx="4878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Ortman et al. </a:t>
            </a:r>
            <a:r>
              <a:rPr lang="en" sz="1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COVID-19 and investor behavior.</a:t>
            </a:r>
            <a:r>
              <a:rPr lang="en" sz="1300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doi: 10.1016/j.frl.2020.101717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Summary Trends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64400" cy="21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/>
              <a:t>Increased Investment Activity</a:t>
            </a:r>
            <a:endParaRPr sz="1650" b="1"/>
          </a:p>
          <a:p>
            <a:pPr marL="457200" lvl="0" indent="-333375" algn="l" rtl="0">
              <a:spcBef>
                <a:spcPts val="120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Increase in: deposits, new accounts, and new positions</a:t>
            </a:r>
            <a:endParaRPr sz="1650"/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Trading activity positively correlated to COVID cases (13.9% rise per doubling)</a:t>
            </a:r>
            <a:endParaRPr sz="1650"/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Predominantly in male and older investors</a:t>
            </a:r>
            <a:endParaRPr sz="165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100" y="904350"/>
            <a:ext cx="3865025" cy="25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3338275"/>
            <a:ext cx="7468500" cy="13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Rise of the Retail Investor</a:t>
            </a:r>
            <a:endParaRPr b="1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notably with Gamestop: opened at $5 in 2020 and skyrocketed after retail investors successfully performed a collective short squeeze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232525" y="4612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CNBC.com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1527</Words>
  <Application>Microsoft Office PowerPoint</Application>
  <PresentationFormat>On-screen Show (16:9)</PresentationFormat>
  <Paragraphs>136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Proxima Nova</vt:lpstr>
      <vt:lpstr>Arial</vt:lpstr>
      <vt:lpstr>Georgia</vt:lpstr>
      <vt:lpstr>Times New Roman</vt:lpstr>
      <vt:lpstr>Roboto</vt:lpstr>
      <vt:lpstr>Spearmint</vt:lpstr>
      <vt:lpstr>COVID19 Investment Strategy</vt:lpstr>
      <vt:lpstr>Hypothesis</vt:lpstr>
      <vt:lpstr>Hypothesis</vt:lpstr>
      <vt:lpstr>Market Context</vt:lpstr>
      <vt:lpstr>Key Events</vt:lpstr>
      <vt:lpstr>Government Stimulus</vt:lpstr>
      <vt:lpstr>Trading Intensity</vt:lpstr>
      <vt:lpstr>Leverage</vt:lpstr>
      <vt:lpstr>Summary Trends</vt:lpstr>
      <vt:lpstr>ETL Methodology</vt:lpstr>
      <vt:lpstr>Extract </vt:lpstr>
      <vt:lpstr>Transform</vt:lpstr>
      <vt:lpstr>Load</vt:lpstr>
      <vt:lpstr>Blue Chip Stocks</vt:lpstr>
      <vt:lpstr>What are Blue Chip stocks and FAANG? </vt:lpstr>
      <vt:lpstr>Cryptocurrencies</vt:lpstr>
      <vt:lpstr>What is Crypto</vt:lpstr>
      <vt:lpstr>Crypto and Stock Market Mapping</vt:lpstr>
      <vt:lpstr>  Cryptocurrency and Stock Market distribution:</vt:lpstr>
      <vt:lpstr>PowerPoint Presentation</vt:lpstr>
      <vt:lpstr>Folium Python library - Mapping</vt:lpstr>
      <vt:lpstr>Crypto Mapping</vt:lpstr>
      <vt:lpstr>Stock Market Mapping 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COVID19 Investment Strategy</dc:title>
  <dc:creator>Brian Nagle</dc:creator>
  <cp:lastModifiedBy>Brian Nagle</cp:lastModifiedBy>
  <cp:revision>1</cp:revision>
  <dcterms:modified xsi:type="dcterms:W3CDTF">2024-02-05T23:23:30Z</dcterms:modified>
</cp:coreProperties>
</file>